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4"/>
    <p:sldMasterId id="2147483654" r:id="rId5"/>
    <p:sldMasterId id="2147483655" r:id="rId6"/>
  </p:sldMasterIdLst>
  <p:notesMasterIdLst>
    <p:notesMasterId r:id="rId7"/>
  </p:notesMasterIdLst>
  <p:sldIdLst>
    <p:sldId id="256" r:id="rId8"/>
    <p:sldId id="257" r:id="rId9"/>
  </p:sldIdLst>
  <p:sldSz cy="9906000" cx="6858000"/>
  <p:notesSz cx="7556500" cy="10693400"/>
  <p:embeddedFontLst>
    <p:embeddedFont>
      <p:font typeface="Libre Franklin Light"/>
      <p:regular r:id="rId10"/>
      <p:bold r:id="rId11"/>
      <p:italic r:id="rId12"/>
      <p:boldItalic r:id="rId13"/>
    </p:embeddedFont>
    <p:embeddedFont>
      <p:font typeface="Libre Franklin"/>
      <p:regular r:id="rId14"/>
      <p:bold r:id="rId15"/>
      <p:italic r:id="rId16"/>
      <p:boldItalic r:id="rId17"/>
    </p:embeddedFont>
    <p:embeddedFont>
      <p:font typeface="Barlow Condensed"/>
      <p:regular r:id="rId18"/>
      <p:bold r:id="rId19"/>
      <p:italic r:id="rId20"/>
      <p:boldItalic r:id="rId21"/>
    </p:embeddedFont>
    <p:embeddedFont>
      <p:font typeface="Fira Sans"/>
      <p:regular r:id="rId22"/>
      <p:bold r:id="rId23"/>
      <p:italic r:id="rId24"/>
      <p:boldItalic r:id="rId25"/>
    </p:embeddedFont>
    <p:embeddedFont>
      <p:font typeface="Open Sans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668">
          <p15:clr>
            <a:srgbClr val="000000"/>
          </p15:clr>
        </p15:guide>
        <p15:guide id="2" pos="19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668" orient="horz"/>
        <p:guide pos="19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italic.fntdata"/><Relationship Id="rId22" Type="http://schemas.openxmlformats.org/officeDocument/2006/relationships/font" Target="fonts/FiraSans-regular.fntdata"/><Relationship Id="rId21" Type="http://schemas.openxmlformats.org/officeDocument/2006/relationships/font" Target="fonts/BarlowCondensed-boldItalic.fntdata"/><Relationship Id="rId24" Type="http://schemas.openxmlformats.org/officeDocument/2006/relationships/font" Target="fonts/FiraSans-italic.fntdata"/><Relationship Id="rId23" Type="http://schemas.openxmlformats.org/officeDocument/2006/relationships/font" Target="fonts/FiraSans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OpenSansLight-regular.fntdata"/><Relationship Id="rId25" Type="http://schemas.openxmlformats.org/officeDocument/2006/relationships/font" Target="fonts/FiraSans-boldItalic.fntdata"/><Relationship Id="rId28" Type="http://schemas.openxmlformats.org/officeDocument/2006/relationships/font" Target="fonts/OpenSansLight-italic.fntdata"/><Relationship Id="rId27" Type="http://schemas.openxmlformats.org/officeDocument/2006/relationships/font" Target="fonts/OpenSansLight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Ligh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font" Target="fonts/LibreFranklinLight-bold.fntdata"/><Relationship Id="rId10" Type="http://schemas.openxmlformats.org/officeDocument/2006/relationships/font" Target="fonts/LibreFranklinLight-regular.fntdata"/><Relationship Id="rId13" Type="http://schemas.openxmlformats.org/officeDocument/2006/relationships/font" Target="fonts/LibreFranklinLight-boldItalic.fntdata"/><Relationship Id="rId12" Type="http://schemas.openxmlformats.org/officeDocument/2006/relationships/font" Target="fonts/LibreFranklinLight-italic.fntdata"/><Relationship Id="rId15" Type="http://schemas.openxmlformats.org/officeDocument/2006/relationships/font" Target="fonts/LibreFranklin-bold.fntdata"/><Relationship Id="rId14" Type="http://schemas.openxmlformats.org/officeDocument/2006/relationships/font" Target="fonts/LibreFranklin-regular.fntdata"/><Relationship Id="rId17" Type="http://schemas.openxmlformats.org/officeDocument/2006/relationships/font" Target="fonts/LibreFranklin-boldItalic.fntdata"/><Relationship Id="rId16" Type="http://schemas.openxmlformats.org/officeDocument/2006/relationships/font" Target="fonts/LibreFranklin-italic.fntdata"/><Relationship Id="rId19" Type="http://schemas.openxmlformats.org/officeDocument/2006/relationships/font" Target="fonts/BarlowCondensed-bold.fntdata"/><Relationship Id="rId18" Type="http://schemas.openxmlformats.org/officeDocument/2006/relationships/font" Target="fonts/BarlowCondense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275012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279900" y="0"/>
            <a:ext cx="3275012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28887" y="1336675"/>
            <a:ext cx="2498725" cy="3608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6825"/>
            <a:ext cx="3275012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9900" y="10156825"/>
            <a:ext cx="3275012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2528887" y="1336675"/>
            <a:ext cx="2498725" cy="3608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2528887" y="1336675"/>
            <a:ext cx="2498725" cy="3608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804862" y="1000125"/>
            <a:ext cx="5249862" cy="693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243012" y="9178925"/>
            <a:ext cx="1057275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342900" y="9212262"/>
            <a:ext cx="15779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66775" y="9178925"/>
            <a:ext cx="188912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804862" y="1000125"/>
            <a:ext cx="5249862" cy="693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43073" y="2278380"/>
            <a:ext cx="2984733" cy="653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marR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3533650" y="2278380"/>
            <a:ext cx="2984733" cy="653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marR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1243012" y="9178925"/>
            <a:ext cx="1057275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342900" y="9212262"/>
            <a:ext cx="15779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66775" y="9178925"/>
            <a:ext cx="188912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804862" y="1000125"/>
            <a:ext cx="5249862" cy="693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04862" y="4243387"/>
            <a:ext cx="5249862" cy="4138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marR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243012" y="9178925"/>
            <a:ext cx="1057275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342900" y="9212262"/>
            <a:ext cx="15779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66775" y="9178925"/>
            <a:ext cx="188912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ctrTitle"/>
          </p:nvPr>
        </p:nvSpPr>
        <p:spPr>
          <a:xfrm>
            <a:off x="514609" y="3070861"/>
            <a:ext cx="5832238" cy="20802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1029218" y="5547360"/>
            <a:ext cx="480302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1243012" y="9178925"/>
            <a:ext cx="1057275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342900" y="9212262"/>
            <a:ext cx="15779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6775" y="9178925"/>
            <a:ext cx="188912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04862" y="1000125"/>
            <a:ext cx="5249862" cy="693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04862" y="4243387"/>
            <a:ext cx="5249862" cy="4138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04862" y="1000125"/>
            <a:ext cx="5249862" cy="693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804862" y="4243387"/>
            <a:ext cx="5249862" cy="4138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1243012" y="9178925"/>
            <a:ext cx="1057275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342900" y="9212262"/>
            <a:ext cx="15779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66775" y="9178925"/>
            <a:ext cx="188912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1">
            <a:alphaModFix/>
          </a:blip>
          <a:srcRect b="0" l="990" r="80999" t="0"/>
          <a:stretch/>
        </p:blipFill>
        <p:spPr>
          <a:xfrm rot="-5400000">
            <a:off x="2797175" y="5895975"/>
            <a:ext cx="1271587" cy="686593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title"/>
          </p:nvPr>
        </p:nvSpPr>
        <p:spPr>
          <a:xfrm>
            <a:off x="804862" y="1000125"/>
            <a:ext cx="5249862" cy="693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804862" y="4243387"/>
            <a:ext cx="5249862" cy="4138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1243012" y="9178925"/>
            <a:ext cx="1057275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342900" y="9212262"/>
            <a:ext cx="15779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66775" y="9178925"/>
            <a:ext cx="188912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Fira Sans"/>
              <a:buNone/>
              <a:defRPr b="1" i="0" sz="1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eyenetworks.no/airties-smart-wifi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hyperlink" Target="https://eyenetworks.no/airties-smart-wifi" TargetMode="External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343400"/>
            <a:ext cx="4421186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/>
        </p:nvSpPr>
        <p:spPr>
          <a:xfrm>
            <a:off x="381000" y="6821475"/>
            <a:ext cx="6224700" cy="2482200"/>
          </a:xfrm>
          <a:prstGeom prst="rect">
            <a:avLst/>
          </a:prstGeom>
          <a:noFill/>
          <a:ln cap="rnd" cmpd="sng" w="9525">
            <a:solidFill>
              <a:srgbClr val="AA11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0000" lIns="342900" spcFirstLastPara="1" rIns="180000" wrap="square" tIns="18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0026"/>
              </a:buClr>
              <a:buSzPts val="2200"/>
              <a:buFont typeface="Oswald"/>
              <a:buNone/>
            </a:pPr>
            <a:r>
              <a:rPr b="0" i="0" lang="en-US" sz="2200" u="none" cap="none" strike="noStrike">
                <a:solidFill>
                  <a:srgbClr val="AA112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Fakta om Air 4920</a:t>
            </a:r>
            <a:endParaRPr b="0" i="0" sz="1400" u="none" cap="none" strike="noStrike">
              <a:solidFill>
                <a:srgbClr val="AA112C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175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Best ytelse for nyere maskiner og dingser som støtter 802.11ac og n. Støtter også eldre utstyr som bruker 802.11a, b og g. 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75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Klientstyring med båndstyring: Begge frekvensbånd (2,4GHz og 5GHz) brukes samtidig med samme SSID og passord. Det beste tilgjengelige tilgangspunktet og frekvensbåndet velges automatisk.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75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Mer informasjon: Se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https://eyenetworks.no/airties-smart-wifi</a:t>
            </a:r>
            <a:r>
              <a:rPr b="0" i="0" lang="en-US" sz="14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923925" y="852487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1965325" y="92075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381000" y="1447800"/>
            <a:ext cx="5946775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Light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 smart mesh-nettverk av trådløse tilgangspunkter gir deg full dekning og stabil ytelse i hele boligen.</a:t>
            </a:r>
            <a:endParaRPr b="1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" name="Google Shape;59;p9"/>
          <p:cNvSpPr txBox="1"/>
          <p:nvPr/>
        </p:nvSpPr>
        <p:spPr>
          <a:xfrm>
            <a:off x="381000" y="457200"/>
            <a:ext cx="6107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0026"/>
              </a:buClr>
              <a:buSzPts val="5100"/>
              <a:buFont typeface="Oswald"/>
              <a:buNone/>
            </a:pPr>
            <a:r>
              <a:rPr b="0" i="0" lang="en-US" sz="5100" u="none" cap="none" strike="noStrike">
                <a:solidFill>
                  <a:srgbClr val="AA112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AirTies Air 4920 boligpakke</a:t>
            </a:r>
            <a:endParaRPr b="0" i="0" sz="1400" u="none" cap="none" strike="noStrike">
              <a:solidFill>
                <a:srgbClr val="AA112C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descr="EyeNetworks_logo_ORIG.png" id="60" name="Google Shape;6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6100" y="9442450"/>
            <a:ext cx="1695675" cy="37681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/>
        </p:nvSpPr>
        <p:spPr>
          <a:xfrm>
            <a:off x="381000" y="3190025"/>
            <a:ext cx="4236300" cy="13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75" lIns="83975" spcFirstLastPara="1" rIns="83975" wrap="square" tIns="41975">
            <a:noAutofit/>
          </a:bodyPr>
          <a:lstStyle/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Beveg deg rundt i boligen uten å tenke på hvor du er koblet til (klientstyring).. 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Nettverket forhindrer at én enkelt klient får så dårlig dekning at den drar ned ytelsen for alle (“bad apple”).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304800" y="2209800"/>
            <a:ext cx="45813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75" lIns="83975" spcFirstLastPara="1" rIns="83975" wrap="square" tIns="419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20026"/>
              </a:buClr>
              <a:buSzPts val="2200"/>
              <a:buFont typeface="Oswald"/>
              <a:buNone/>
            </a:pPr>
            <a:r>
              <a:rPr b="0" i="0" lang="en-US" sz="2200" u="none" cap="none" strike="noStrike">
                <a:solidFill>
                  <a:srgbClr val="AA112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Wifi du ikke trenger å tenke på </a:t>
            </a:r>
            <a:endParaRPr b="0" i="0" sz="1400" u="none" cap="none" strike="noStrike">
              <a:solidFill>
                <a:srgbClr val="AA112C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Når du har satt opp Air 4920, sørger nettverket for at du alltid er koblet til der du får den beste ytelsen: 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576" y="2209799"/>
            <a:ext cx="3099051" cy="32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2249" y="1828800"/>
            <a:ext cx="2262226" cy="18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/>
        </p:nvSpPr>
        <p:spPr>
          <a:xfrm>
            <a:off x="381000" y="381000"/>
            <a:ext cx="5983287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A20026"/>
              </a:buClr>
              <a:buSzPts val="4000"/>
              <a:buFont typeface="Oswald"/>
              <a:buNone/>
            </a:pPr>
            <a:r>
              <a:rPr b="0" i="0" lang="en-US" sz="4000" u="none" cap="none" strike="noStrike">
                <a:solidFill>
                  <a:srgbClr val="A2002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Slik får du full dekning</a:t>
            </a:r>
            <a:endParaRPr b="0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0" name="Google Shape;70;p10"/>
          <p:cNvSpPr txBox="1"/>
          <p:nvPr/>
        </p:nvSpPr>
        <p:spPr>
          <a:xfrm>
            <a:off x="381000" y="1066800"/>
            <a:ext cx="3986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0026"/>
              </a:buClr>
              <a:buSzPts val="2800"/>
              <a:buFont typeface="Oswald"/>
              <a:buNone/>
            </a:pPr>
            <a:r>
              <a:rPr b="0" i="0" lang="en-US" sz="2800" u="none" cap="none" strike="noStrike">
                <a:solidFill>
                  <a:srgbClr val="AA112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med AirTies Air 4920 boligpakke</a:t>
            </a:r>
            <a:endParaRPr b="0" i="0" sz="1400" u="none" cap="none" strike="noStrike">
              <a:solidFill>
                <a:srgbClr val="AA112C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1" name="Google Shape;71;p10"/>
          <p:cNvSpPr txBox="1"/>
          <p:nvPr/>
        </p:nvSpPr>
        <p:spPr>
          <a:xfrm>
            <a:off x="381000" y="1752600"/>
            <a:ext cx="3810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0026"/>
              </a:buClr>
              <a:buSzPts val="2200"/>
              <a:buFont typeface="Oswald"/>
              <a:buNone/>
            </a:pPr>
            <a:r>
              <a:rPr b="0" i="0" lang="en-US" sz="2200" u="none" cap="none" strike="noStrike">
                <a:solidFill>
                  <a:srgbClr val="AA112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1. Sett ut AirTies-enhetene</a:t>
            </a:r>
            <a:endParaRPr b="0" i="0" sz="1400" u="none" cap="none" strike="noStrike">
              <a:solidFill>
                <a:srgbClr val="AA112C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2" name="Google Shape;72;p10"/>
          <p:cNvSpPr txBox="1"/>
          <p:nvPr/>
        </p:nvSpPr>
        <p:spPr>
          <a:xfrm>
            <a:off x="304800" y="2209800"/>
            <a:ext cx="3810000" cy="22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Pakk ut enhetene og koble én av dem til ruter eller modem med nettverkskabelen som følger med. 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75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Plasser de andre enhetene der du vil utvide dekningen. Dekningsfeltet strekker seg i alle retninger som en kule rundt hver enhet.  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75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Nettet er oppe når 5GHz-lampen lyser grønt med et kort blink  hvert 5. sekund.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7175" y="5943600"/>
            <a:ext cx="2262225" cy="208095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/>
        </p:nvSpPr>
        <p:spPr>
          <a:xfrm>
            <a:off x="304800" y="6324600"/>
            <a:ext cx="3810000" cy="12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På mobil eller nettbrett koblet til “gammelt” trådløst nett: Installer og start appen “AirTies Wi-Fi” for Android eller iOS. 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Følg instruksjonene i appen for å kopiere over SSID (nettverksnavn) og passord.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457200" y="5867400"/>
            <a:ext cx="3733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0026"/>
              </a:buClr>
              <a:buSzPts val="2200"/>
              <a:buFont typeface="Oswald"/>
              <a:buNone/>
            </a:pPr>
            <a:r>
              <a:rPr b="0" i="0" lang="en-US" sz="2200" u="none" cap="none" strike="noStrike">
                <a:solidFill>
                  <a:srgbClr val="AA112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2. Klargjør nettet med appen</a:t>
            </a:r>
            <a:endParaRPr b="0" i="0" sz="1400" u="none" cap="none" strike="noStrike">
              <a:solidFill>
                <a:srgbClr val="AA112C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381000" y="8534400"/>
            <a:ext cx="6172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1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For å unngå at “gammelt” trådløst nettverk ødelegger for det nye AirTies-nettverket, slå av WLAN/wifi i ruteren eller modemet. Følg instruksjoner fra nettleverandør eller produsent.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457200" y="8142300"/>
            <a:ext cx="373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0026"/>
              </a:buClr>
              <a:buSzPts val="2200"/>
              <a:buFont typeface="Oswald"/>
              <a:buNone/>
            </a:pPr>
            <a:r>
              <a:rPr b="0" i="0" lang="en-US" sz="2200" u="none" cap="none" strike="noStrike">
                <a:solidFill>
                  <a:srgbClr val="AA112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3. Slå av trådløst i ruter eller modem</a:t>
            </a:r>
            <a:endParaRPr b="0" i="0" sz="1400" u="none" cap="none" strike="noStrike">
              <a:solidFill>
                <a:srgbClr val="AA112C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381000" y="4648200"/>
            <a:ext cx="6248400" cy="855600"/>
          </a:xfrm>
          <a:prstGeom prst="rect">
            <a:avLst/>
          </a:prstGeom>
          <a:noFill/>
          <a:ln cap="flat" cmpd="sng" w="9525">
            <a:solidFill>
              <a:srgbClr val="AA112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80000" lIns="360000" spcFirstLastPara="1" rIns="360000" wrap="square" tIns="18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Hjelp med plassering av enhetene? Bruk Plasseringsguiden på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/>
              </a:rPr>
              <a:t>https://eyenetworks.no/airties-smart-wifi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EyeNetworks_logo_ORIG.png" id="79" name="Google Shape;7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6100" y="9442450"/>
            <a:ext cx="1695675" cy="37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